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1" r:id="rId4"/>
    <p:sldId id="262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709D-57E4-C400-79E5-253E7DFB6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D9B3E-06BD-CA5B-44D5-4A83F7514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87A8C-E842-48AC-BE4E-F9998F7F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2B85-B41C-4107-B349-2A3572BDECD3}" type="datetimeFigureOut">
              <a:rPr lang="en-BE" smtClean="0"/>
              <a:t>15/02/2023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7C861-5DA5-F574-BCCB-1C214191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9DD61-D39F-C2DF-D5C0-AED0F197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0E1E-0DAA-4F4B-AA30-F825A963B09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956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20A4-A871-A0CD-2CC1-99659508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37F4C-C130-A4F9-D5A9-1D3F8237B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19CC5-81B8-A5D3-FBE7-D50B3653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2B85-B41C-4107-B349-2A3572BDECD3}" type="datetimeFigureOut">
              <a:rPr lang="en-BE" smtClean="0"/>
              <a:t>15/02/2023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FDFA7-DDC6-D64F-16DB-BB2308B5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FF3FB-055D-B3AA-7E94-3F21DA27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0E1E-0DAA-4F4B-AA30-F825A963B09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9594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50EEA-BCE4-D07F-6D39-C221EB629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E0519-36F8-CD94-4C6D-2060C506A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B5072-5F8C-1A8C-2EC8-75D4167F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2B85-B41C-4107-B349-2A3572BDECD3}" type="datetimeFigureOut">
              <a:rPr lang="en-BE" smtClean="0"/>
              <a:t>15/02/2023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39501-B0C0-81BE-C1D7-7FA69230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C2A90-5CDF-BFC3-C425-D4A36BEE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0E1E-0DAA-4F4B-AA30-F825A963B09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9213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979594"/>
            <a:ext cx="11549023" cy="4573969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907842" y="1607344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02456" y="4833784"/>
            <a:ext cx="10681842" cy="410063"/>
          </a:xfrm>
        </p:spPr>
        <p:txBody>
          <a:bodyPr>
            <a:normAutofit/>
          </a:bodyPr>
          <a:lstStyle>
            <a:lvl1pPr marL="0" indent="0" algn="l">
              <a:lnSpc>
                <a:spcPts val="2531"/>
              </a:lnSpc>
              <a:buNone/>
              <a:defRPr sz="2109">
                <a:solidFill>
                  <a:srgbClr val="FFD200"/>
                </a:solidFill>
              </a:defRPr>
            </a:lvl1pPr>
            <a:lvl2pPr marL="457144" indent="0" algn="ctr">
              <a:buNone/>
              <a:defRPr sz="2000"/>
            </a:lvl2pPr>
            <a:lvl3pPr marL="914289" indent="0" algn="ctr">
              <a:buNone/>
              <a:defRPr sz="1800"/>
            </a:lvl3pPr>
            <a:lvl4pPr marL="1371433" indent="0" algn="ctr">
              <a:buNone/>
              <a:defRPr sz="1600"/>
            </a:lvl4pPr>
            <a:lvl5pPr marL="1828577" indent="0" algn="ctr">
              <a:buNone/>
              <a:defRPr sz="1600"/>
            </a:lvl5pPr>
            <a:lvl6pPr marL="2285723" indent="0" algn="ctr">
              <a:buNone/>
              <a:defRPr sz="1600"/>
            </a:lvl6pPr>
            <a:lvl7pPr marL="2742867" indent="0" algn="ctr">
              <a:buNone/>
              <a:defRPr sz="1600"/>
            </a:lvl7pPr>
            <a:lvl8pPr marL="3200011" indent="0" algn="ctr">
              <a:buNone/>
              <a:defRPr sz="1600"/>
            </a:lvl8pPr>
            <a:lvl9pPr marL="3657156" indent="0" algn="ctr">
              <a:buNone/>
              <a:defRPr sz="1600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4505625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25041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01733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86791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556242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6033553" y="277740"/>
            <a:ext cx="5832356" cy="379688"/>
          </a:xfrm>
        </p:spPr>
        <p:txBody>
          <a:bodyPr anchor="b" anchorCtr="0">
            <a:normAutofit/>
          </a:bodyPr>
          <a:lstStyle>
            <a:lvl1pPr>
              <a:lnSpc>
                <a:spcPts val="1195"/>
              </a:lnSpc>
              <a:defRPr sz="984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195"/>
              </a:lnSpc>
              <a:buNone/>
              <a:defRPr sz="984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2" y="0"/>
            <a:ext cx="2612254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3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DD68-7669-1E8E-E63B-FA4E0FCA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4886A-151E-5A4D-1BA7-A09E8C616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E409A-185C-AADF-B815-1F2E03BF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2B85-B41C-4107-B349-2A3572BDECD3}" type="datetimeFigureOut">
              <a:rPr lang="en-BE" smtClean="0"/>
              <a:t>15/02/2023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1680D-0060-590E-BAA6-FA35E277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5961F-90BC-9B1A-EC35-11C5E5F3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0E1E-0DAA-4F4B-AA30-F825A963B09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9362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8CF9-231D-C20F-B283-AC22EBF0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3CF30-2850-0667-9B07-E1B88EA4D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D2CAD-42D8-46D5-B431-91DA5E9A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2B85-B41C-4107-B349-2A3572BDECD3}" type="datetimeFigureOut">
              <a:rPr lang="en-BE" smtClean="0"/>
              <a:t>15/02/2023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818F-CB77-D2E8-6FCB-44F061C1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BDE39-30A4-6A5D-BC4E-29FA7B2B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0E1E-0DAA-4F4B-AA30-F825A963B09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8245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B445-74D9-6660-9706-F9F8B6A8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AA01-F43C-3BF4-5792-C19B54879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5F573-5DA1-816B-0364-C5BB15CDD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8087A-8C8F-8B3A-92C7-EB22CEDF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2B85-B41C-4107-B349-2A3572BDECD3}" type="datetimeFigureOut">
              <a:rPr lang="en-BE" smtClean="0"/>
              <a:t>15/02/2023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ED241-56E8-5F94-4D63-E6943BB2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F575D-0D47-157C-51EE-D1BBF20F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0E1E-0DAA-4F4B-AA30-F825A963B09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1329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C500-0DE4-BA38-8C74-051B8A9E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8A6DA-9C5D-7F34-D3B7-DFC05A82D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121AB-253E-35F5-B9D4-F83F34B11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A7FFA4-56E4-0E6B-73C9-8B395D539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9FEE7-8F0E-14B3-6BC4-D873894CF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688660-54C5-FC09-B5F9-75876BC4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2B85-B41C-4107-B349-2A3572BDECD3}" type="datetimeFigureOut">
              <a:rPr lang="en-BE" smtClean="0"/>
              <a:t>15/02/2023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9331F-A040-4BED-A7AA-B3D072D8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BC697-D8E1-55F1-34C4-59C1F358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0E1E-0DAA-4F4B-AA30-F825A963B09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0091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C893-01CE-BBE2-353F-E8B388D3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4D82A-F8DD-7AE9-1314-9097EF80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2B85-B41C-4107-B349-2A3572BDECD3}" type="datetimeFigureOut">
              <a:rPr lang="en-BE" smtClean="0"/>
              <a:t>15/02/2023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974D6-1BFA-1C46-EDF3-63EDBB97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6E2BE-620D-E342-A894-0B0B9941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0E1E-0DAA-4F4B-AA30-F825A963B09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9349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FA5F7-696F-8A0E-FBFC-5B7BA33F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2B85-B41C-4107-B349-2A3572BDECD3}" type="datetimeFigureOut">
              <a:rPr lang="en-BE" smtClean="0"/>
              <a:t>15/02/2023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7695B-0E3C-C337-5EB7-1D91A1C7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524A3-C5B1-5A6D-6CC0-1FC5EAC3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0E1E-0DAA-4F4B-AA30-F825A963B09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6446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862A-93A7-3BBA-F58A-968CA83F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F049D-42D8-ABEF-8BD9-A9DF340F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E8B41-091E-11D6-4202-9AF516664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142C2-C78C-C033-F6E1-59FE9611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2B85-B41C-4107-B349-2A3572BDECD3}" type="datetimeFigureOut">
              <a:rPr lang="en-BE" smtClean="0"/>
              <a:t>15/02/2023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B7278-CC45-EAC3-E3A1-A25649D5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A8D38-5C64-F391-21C1-2E5B6078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0E1E-0DAA-4F4B-AA30-F825A963B09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48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A892-FE1D-7AD2-A1A0-DD05C3ED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98ADB-307C-84FF-6308-442394BD3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67F2F-7550-F2FE-DA98-1EFAB2316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85155-B54B-1BB6-A36E-12393B85C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2B85-B41C-4107-B349-2A3572BDECD3}" type="datetimeFigureOut">
              <a:rPr lang="en-BE" smtClean="0"/>
              <a:t>15/02/2023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4C317-0FCB-168B-D601-92249C29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31C8A-47B9-25E5-D395-077167E0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0E1E-0DAA-4F4B-AA30-F825A963B09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7138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6AA75-C692-7BB2-8548-F13BD05F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161E3-0717-AFD7-6A9D-49E2E0CF2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B4C6C-A3DC-1221-62D4-DCFD4A69B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2B85-B41C-4107-B349-2A3572BDECD3}" type="datetimeFigureOut">
              <a:rPr lang="en-BE" smtClean="0"/>
              <a:t>15/02/2023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D074-A41F-057E-3AC8-788155E64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D82B-4666-B930-8EF0-0A9A5E3FC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E0E1E-0DAA-4F4B-AA30-F825A963B09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6198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3581" y="1858829"/>
            <a:ext cx="10675804" cy="570493"/>
          </a:xfrm>
        </p:spPr>
        <p:txBody>
          <a:bodyPr/>
          <a:lstStyle/>
          <a:p>
            <a:pPr algn="ctr"/>
            <a:br>
              <a:rPr lang="nl-BE" sz="2250" dirty="0"/>
            </a:br>
            <a:endParaRPr lang="nl-BE" sz="36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6539" y="1858829"/>
            <a:ext cx="5769909" cy="40557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900" dirty="0"/>
              <a:t>Welcome to the library of the faculty of Political and Social Sciences!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Turn right upon entering the building.</a:t>
            </a:r>
            <a:endParaRPr lang="nl-BE" sz="2400" dirty="0"/>
          </a:p>
        </p:txBody>
      </p:sp>
      <p:pic>
        <p:nvPicPr>
          <p:cNvPr id="7" name="Picture 6" descr="A picture containing building, outdoor, brick, apartment building&#10;&#10;Description automatically generated">
            <a:extLst>
              <a:ext uri="{FF2B5EF4-FFF2-40B4-BE49-F238E27FC236}">
                <a16:creationId xmlns:a16="http://schemas.microsoft.com/office/drawing/2014/main" id="{FDAC7097-7DDD-35CB-8B65-FA1779A6C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9" y="1657677"/>
            <a:ext cx="4722347" cy="3542646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2891847133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3581" y="1858829"/>
            <a:ext cx="10675804" cy="570493"/>
          </a:xfrm>
        </p:spPr>
        <p:txBody>
          <a:bodyPr/>
          <a:lstStyle/>
          <a:p>
            <a:pPr algn="ctr"/>
            <a:br>
              <a:rPr lang="nl-BE" sz="2250" dirty="0"/>
            </a:br>
            <a:endParaRPr lang="nl-BE" sz="36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2937" y="1404874"/>
            <a:ext cx="5769909" cy="4800220"/>
          </a:xfrm>
        </p:spPr>
        <p:txBody>
          <a:bodyPr>
            <a:normAutofit/>
          </a:bodyPr>
          <a:lstStyle/>
          <a:p>
            <a:pPr marL="321457" indent="-321457">
              <a:lnSpc>
                <a:spcPct val="100000"/>
              </a:lnSpc>
              <a:buFontTx/>
              <a:buChar char="-"/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900" dirty="0"/>
              <a:t>Regular opening hours:</a:t>
            </a:r>
          </a:p>
          <a:p>
            <a:pPr>
              <a:lnSpc>
                <a:spcPct val="100000"/>
              </a:lnSpc>
            </a:pPr>
            <a:r>
              <a:rPr lang="en-US" sz="3900" dirty="0"/>
              <a:t>Monday to Friday</a:t>
            </a:r>
            <a:br>
              <a:rPr lang="en-US" sz="3900" dirty="0"/>
            </a:br>
            <a:r>
              <a:rPr lang="en-US" sz="3900" dirty="0"/>
              <a:t>from 9 am until 5 pm.</a:t>
            </a:r>
            <a:endParaRPr lang="nl-BE" sz="3900" dirty="0"/>
          </a:p>
        </p:txBody>
      </p:sp>
      <p:pic>
        <p:nvPicPr>
          <p:cNvPr id="1026" name="Picture 2" descr="10,558 Wall Clock Stock Photos, Pictures &amp; Royalty-Free ...">
            <a:extLst>
              <a:ext uri="{FF2B5EF4-FFF2-40B4-BE49-F238E27FC236}">
                <a16:creationId xmlns:a16="http://schemas.microsoft.com/office/drawing/2014/main" id="{6B2D3BE3-3B84-1C62-43A2-B6FBBCFD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19" y="1688840"/>
            <a:ext cx="3089037" cy="2957804"/>
          </a:xfrm>
          <a:prstGeom prst="rect">
            <a:avLst/>
          </a:prstGeom>
          <a:noFill/>
          <a:effectLst>
            <a:softEdge rad="508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8847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000">
                <a:solidFill>
                  <a:schemeClr val="tx1"/>
                </a:solidFill>
              </a:rPr>
            </a:b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8456" y="801229"/>
            <a:ext cx="3233738" cy="417471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100" dirty="0"/>
              <a:t>For safety reasons (theft), we strongly advise to put bags and backpacks in the lockers near </a:t>
            </a:r>
            <a:r>
              <a:rPr lang="en-US" sz="2100"/>
              <a:t>the entrance. 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1600" i="1" dirty="0"/>
              <a:t>Tip: take a picture of your locker.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A picture containing floor, indoor, room, wall&#10;&#10;Description automatically generated">
            <a:extLst>
              <a:ext uri="{FF2B5EF4-FFF2-40B4-BE49-F238E27FC236}">
                <a16:creationId xmlns:a16="http://schemas.microsoft.com/office/drawing/2014/main" id="{1534AE95-3962-2915-7E76-A13AC4FEA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6685054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3581" y="1858829"/>
            <a:ext cx="10675804" cy="570493"/>
          </a:xfrm>
        </p:spPr>
        <p:txBody>
          <a:bodyPr/>
          <a:lstStyle/>
          <a:p>
            <a:pPr algn="ctr"/>
            <a:br>
              <a:rPr lang="nl-BE" sz="2250" dirty="0"/>
            </a:br>
            <a:endParaRPr lang="nl-BE" sz="36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1469" y="751731"/>
            <a:ext cx="5598850" cy="4800220"/>
          </a:xfrm>
        </p:spPr>
        <p:txBody>
          <a:bodyPr>
            <a:normAutofit/>
          </a:bodyPr>
          <a:lstStyle/>
          <a:p>
            <a:pPr marL="321457" indent="-321457">
              <a:lnSpc>
                <a:spcPct val="100000"/>
              </a:lnSpc>
              <a:buFontTx/>
              <a:buChar char="-"/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2800" dirty="0"/>
              <a:t>We have two floors in our library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- On the ground floor you can find the desk, our meeting rooms and some study places;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- At -1 you can find our books, journals  and our reading room. Also, the rest room is at -1;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- There is a staircase as well as an elevator in our library.</a:t>
            </a:r>
            <a:endParaRPr lang="nl-BE" sz="2000" dirty="0"/>
          </a:p>
        </p:txBody>
      </p:sp>
      <p:pic>
        <p:nvPicPr>
          <p:cNvPr id="6" name="Picture 5" descr="A picture containing platform, indoor, station, train&#10;&#10;Description automatically generated">
            <a:extLst>
              <a:ext uri="{FF2B5EF4-FFF2-40B4-BE49-F238E27FC236}">
                <a16:creationId xmlns:a16="http://schemas.microsoft.com/office/drawing/2014/main" id="{EF783AB4-8817-9BD4-B468-B1A301301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82" y="1393630"/>
            <a:ext cx="4980493" cy="3736304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2096990041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400">
                <a:solidFill>
                  <a:schemeClr val="tx1"/>
                </a:solidFill>
              </a:rPr>
            </a:b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141" y="803325"/>
            <a:ext cx="5461518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21457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dirty="0"/>
              <a:t>Reading room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- Our reading room clearly shows the original structure of the interbellum building.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- It has a capacity of 120  study places.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indoor, roof&#10;&#10;Description automatically generated">
            <a:extLst>
              <a:ext uri="{FF2B5EF4-FFF2-40B4-BE49-F238E27FC236}">
                <a16:creationId xmlns:a16="http://schemas.microsoft.com/office/drawing/2014/main" id="{D8108D8E-E580-878E-0ED1-676E1A06F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20084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6629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3581" y="1858829"/>
            <a:ext cx="10675804" cy="570493"/>
          </a:xfrm>
        </p:spPr>
        <p:txBody>
          <a:bodyPr/>
          <a:lstStyle/>
          <a:p>
            <a:pPr algn="ctr"/>
            <a:br>
              <a:rPr lang="nl-BE" sz="2250" dirty="0"/>
            </a:br>
            <a:endParaRPr lang="nl-BE" sz="36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8612" y="949941"/>
            <a:ext cx="7433388" cy="4530948"/>
          </a:xfrm>
        </p:spPr>
        <p:txBody>
          <a:bodyPr>
            <a:normAutofit fontScale="92500" lnSpcReduction="10000"/>
          </a:bodyPr>
          <a:lstStyle/>
          <a:p>
            <a:pPr marL="321457" indent="-321457">
              <a:lnSpc>
                <a:spcPct val="100000"/>
              </a:lnSpc>
              <a:buFontTx/>
              <a:buChar char="-"/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2800" dirty="0"/>
              <a:t>Reserve a meeting room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000" dirty="0"/>
              <a:t>2 meeting rooms with a capacity of 16 persons:</a:t>
            </a:r>
            <a:br>
              <a:rPr lang="en-US" sz="2000" dirty="0"/>
            </a:br>
            <a:r>
              <a:rPr lang="en-US" sz="2000" dirty="0"/>
              <a:t>Room August Van den Brande &amp; Room Fatima </a:t>
            </a:r>
            <a:r>
              <a:rPr lang="en-US" sz="2000" dirty="0" err="1"/>
              <a:t>Mernissi</a:t>
            </a:r>
            <a:r>
              <a:rPr lang="en-US" sz="2000" dirty="0"/>
              <a:t>.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000" dirty="0"/>
              <a:t>3 meeting rooms with a capacity of 8 persons:</a:t>
            </a:r>
            <a:br>
              <a:rPr lang="en-US" sz="2000" dirty="0"/>
            </a:br>
            <a:r>
              <a:rPr lang="en-US" sz="2000" dirty="0"/>
              <a:t>Room Frieda Saeys, Room Marthe </a:t>
            </a:r>
            <a:r>
              <a:rPr lang="en-US" sz="2000" dirty="0" err="1"/>
              <a:t>Versichelen</a:t>
            </a:r>
            <a:r>
              <a:rPr lang="en-US" sz="2000" dirty="0"/>
              <a:t> &amp; Room Denis </a:t>
            </a:r>
            <a:r>
              <a:rPr lang="en-US" sz="2000" dirty="0" err="1"/>
              <a:t>McQuail</a:t>
            </a:r>
            <a:r>
              <a:rPr lang="en-US" sz="2000" dirty="0"/>
              <a:t>.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000" dirty="0"/>
              <a:t>2 meeting rooms with a capacity of 6 persons:</a:t>
            </a:r>
            <a:br>
              <a:rPr lang="en-US" sz="2000" dirty="0"/>
            </a:br>
            <a:r>
              <a:rPr lang="en-US" sz="2000" dirty="0"/>
              <a:t>Room Els De Bens &amp; Room Gerard Mortier.</a:t>
            </a:r>
          </a:p>
        </p:txBody>
      </p:sp>
      <p:pic>
        <p:nvPicPr>
          <p:cNvPr id="10" name="Picture 9" descr="A room with a table and chairs&#10;&#10;Description automatically generated with medium confidence">
            <a:extLst>
              <a:ext uri="{FF2B5EF4-FFF2-40B4-BE49-F238E27FC236}">
                <a16:creationId xmlns:a16="http://schemas.microsoft.com/office/drawing/2014/main" id="{16F1EDE5-ECF1-5579-A1C3-A2238CDD3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46" y="1382968"/>
            <a:ext cx="2748670" cy="3664894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A5629EC-6D25-1DC9-8A15-4A5448E8A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09" y="2003868"/>
            <a:ext cx="1322999" cy="132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42612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100">
                <a:solidFill>
                  <a:schemeClr val="tx1"/>
                </a:solidFill>
              </a:rPr>
            </a:br>
            <a:endParaRPr lang="en-US" sz="4100" b="1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5430" y="1810138"/>
            <a:ext cx="6586489" cy="4488325"/>
          </a:xfrm>
        </p:spPr>
        <p:txBody>
          <a:bodyPr vert="horz" lIns="91440" tIns="45720" rIns="91440" bIns="45720" rtlCol="0">
            <a:normAutofit/>
          </a:bodyPr>
          <a:lstStyle/>
          <a:p>
            <a:pPr marL="321457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Print collection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About 15.000 books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Downstairs next to the reading room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Organized in relevant topics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Browse the shelves or surf to the UGent catalogue: lib.ugent.be</a:t>
            </a:r>
          </a:p>
        </p:txBody>
      </p:sp>
      <p:pic>
        <p:nvPicPr>
          <p:cNvPr id="5" name="Picture 4" descr="A picture containing text, library, indoor, shelf&#10;&#10;Description automatically generated">
            <a:extLst>
              <a:ext uri="{FF2B5EF4-FFF2-40B4-BE49-F238E27FC236}">
                <a16:creationId xmlns:a16="http://schemas.microsoft.com/office/drawing/2014/main" id="{C9B999CC-39ED-E6DF-C309-787A5497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39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913191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3581" y="1858829"/>
            <a:ext cx="10675804" cy="570493"/>
          </a:xfrm>
        </p:spPr>
        <p:txBody>
          <a:bodyPr/>
          <a:lstStyle/>
          <a:p>
            <a:pPr algn="ctr"/>
            <a:br>
              <a:rPr lang="nl-BE" sz="2250" dirty="0"/>
            </a:br>
            <a:endParaRPr lang="nl-BE" sz="36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5883" y="1355119"/>
            <a:ext cx="5298295" cy="3748483"/>
          </a:xfrm>
        </p:spPr>
        <p:txBody>
          <a:bodyPr>
            <a:normAutofit fontScale="40000" lnSpcReduction="20000"/>
          </a:bodyPr>
          <a:lstStyle/>
          <a:p>
            <a:pPr marL="321457" indent="-321457">
              <a:lnSpc>
                <a:spcPct val="100000"/>
              </a:lnSpc>
              <a:buFontTx/>
              <a:buChar char="-"/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8600" dirty="0"/>
              <a:t>Printing and scanning</a:t>
            </a:r>
          </a:p>
          <a:p>
            <a:r>
              <a:rPr lang="en-US" sz="5000" dirty="0"/>
              <a:t>- The scanning and printing machines are downstairs in the library</a:t>
            </a:r>
          </a:p>
          <a:p>
            <a:r>
              <a:rPr lang="en-US" sz="5000" dirty="0"/>
              <a:t>- Scanning is free of charge. Log in with your student card</a:t>
            </a:r>
          </a:p>
          <a:p>
            <a:r>
              <a:rPr lang="en-US" sz="5000" dirty="0"/>
              <a:t>- Printing is possible via e-purse</a:t>
            </a:r>
          </a:p>
          <a:p>
            <a:r>
              <a:rPr lang="en-US" sz="5000" dirty="0"/>
              <a:t>- All info can and instructions be found at helpdesk.ugent.be/en/ 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pic>
        <p:nvPicPr>
          <p:cNvPr id="1026" name="Picture 2" descr="Printing Press Cartoons and Comics | Funny comics, Funny cartoons, Funny  pictures">
            <a:extLst>
              <a:ext uri="{FF2B5EF4-FFF2-40B4-BE49-F238E27FC236}">
                <a16:creationId xmlns:a16="http://schemas.microsoft.com/office/drawing/2014/main" id="{52C463C3-857B-5E80-578A-2CC7B568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76" y="1757362"/>
            <a:ext cx="3810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22476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Rockwell</vt:lpstr>
      <vt:lpstr>Office Theme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Koen Vanrumste</dc:creator>
  <cp:lastModifiedBy>Koen Vanrumste</cp:lastModifiedBy>
  <cp:revision>36</cp:revision>
  <dcterms:created xsi:type="dcterms:W3CDTF">2022-10-14T11:50:30Z</dcterms:created>
  <dcterms:modified xsi:type="dcterms:W3CDTF">2023-02-15T09:09:43Z</dcterms:modified>
</cp:coreProperties>
</file>